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56" r:id="rId3"/>
    <p:sldId id="277" r:id="rId4"/>
    <p:sldId id="276" r:id="rId5"/>
    <p:sldId id="283" r:id="rId6"/>
    <p:sldId id="278" r:id="rId7"/>
    <p:sldId id="280" r:id="rId8"/>
    <p:sldId id="279" r:id="rId9"/>
    <p:sldId id="281" r:id="rId10"/>
    <p:sldId id="282" r:id="rId11"/>
    <p:sldId id="285" r:id="rId12"/>
  </p:sldIdLst>
  <p:sldSz cx="12192000" cy="6858000"/>
  <p:notesSz cx="7023100" cy="9309100"/>
  <p:embeddedFontLst>
    <p:embeddedFont>
      <p:font typeface="Calibri" panose="020F0502020204030204" pitchFamily="34" charset="0"/>
      <p:regular r:id="rId14"/>
      <p:bold r:id="rId15"/>
      <p:italic r:id="rId16"/>
      <p:boldItalic r:id="rId17"/>
    </p:embeddedFont>
    <p:embeddedFont>
      <p:font typeface="Helvetica" panose="020B060402020202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ＭＳ Ｐゴシック" panose="020B0600070205080204" pitchFamily="34" charset="-128"/>
      <p:regular r:id="rId24"/>
    </p:embeddedFont>
    <p:embeddedFont>
      <p:font typeface="Gotham" panose="02000604030000020004" pitchFamily="50" charset="0"/>
      <p:regular r:id="rId25"/>
    </p:embeddedFont>
    <p:embeddedFont>
      <p:font typeface="Calvert MT"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94A9"/>
    <a:srgbClr val="4EADC3"/>
    <a:srgbClr val="0B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81144" autoAdjust="0"/>
  </p:normalViewPr>
  <p:slideViewPr>
    <p:cSldViewPr snapToGrid="0">
      <p:cViewPr varScale="1">
        <p:scale>
          <a:sx n="48" d="100"/>
          <a:sy n="48" d="100"/>
        </p:scale>
        <p:origin x="654" y="48"/>
      </p:cViewPr>
      <p:guideLst/>
    </p:cSldViewPr>
  </p:slideViewPr>
  <p:outlineViewPr>
    <p:cViewPr>
      <p:scale>
        <a:sx n="33" d="100"/>
        <a:sy n="33" d="100"/>
      </p:scale>
      <p:origin x="0" y="-7877"/>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2FAC37-867E-4B0E-A9AE-DD351E4F4312}" type="datetimeFigureOut">
              <a:rPr lang="en-US" smtClean="0"/>
              <a:t>5/29/2018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3AB6271-198A-475E-B1F4-5E0A69DBC608}" type="slidenum">
              <a:rPr lang="en-US" smtClean="0"/>
              <a:t>‹#›</a:t>
            </a:fld>
            <a:endParaRPr lang="en-US"/>
          </a:p>
        </p:txBody>
      </p:sp>
    </p:spTree>
    <p:extLst>
      <p:ext uri="{BB962C8B-B14F-4D97-AF65-F5344CB8AC3E}">
        <p14:creationId xmlns:p14="http://schemas.microsoft.com/office/powerpoint/2010/main" val="286526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B6271-198A-475E-B1F4-5E0A69DBC608}" type="slidenum">
              <a:rPr lang="en-US" smtClean="0"/>
              <a:t>1</a:t>
            </a:fld>
            <a:endParaRPr lang="en-US"/>
          </a:p>
        </p:txBody>
      </p:sp>
    </p:spTree>
    <p:extLst>
      <p:ext uri="{BB962C8B-B14F-4D97-AF65-F5344CB8AC3E}">
        <p14:creationId xmlns:p14="http://schemas.microsoft.com/office/powerpoint/2010/main" val="3669192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10</a:t>
            </a:fld>
            <a:endParaRPr lang="en-US"/>
          </a:p>
        </p:txBody>
      </p:sp>
    </p:spTree>
    <p:extLst>
      <p:ext uri="{BB962C8B-B14F-4D97-AF65-F5344CB8AC3E}">
        <p14:creationId xmlns:p14="http://schemas.microsoft.com/office/powerpoint/2010/main" val="148194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B6271-198A-475E-B1F4-5E0A69DBC608}" type="slidenum">
              <a:rPr lang="en-US" smtClean="0"/>
              <a:t>2</a:t>
            </a:fld>
            <a:endParaRPr lang="en-US"/>
          </a:p>
        </p:txBody>
      </p:sp>
    </p:spTree>
    <p:extLst>
      <p:ext uri="{BB962C8B-B14F-4D97-AF65-F5344CB8AC3E}">
        <p14:creationId xmlns:p14="http://schemas.microsoft.com/office/powerpoint/2010/main" val="306717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that all healthcare is local</a:t>
            </a:r>
            <a:r>
              <a:rPr lang="en-US" baseline="0" dirty="0" smtClean="0"/>
              <a:t> – meaning every community, every neighborhood looks different and has its own unique health issues and challenges – requires an ability to look at data from a hyperlocal perspective.  LIHC is able to do this via its primary collection tools – Community Health Assessment Survey – and the qualitative data collected via summits/focus groups, etc.  On the flip side, all chronic disease drivers are universal – meaning that lifestyle choices – specifically food choices and access and physical activity levels – play a disproportionate role in health outcomes, chronic disease incidence.  </a:t>
            </a:r>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3</a:t>
            </a:fld>
            <a:endParaRPr lang="en-US"/>
          </a:p>
        </p:txBody>
      </p:sp>
    </p:spTree>
    <p:extLst>
      <p:ext uri="{BB962C8B-B14F-4D97-AF65-F5344CB8AC3E}">
        <p14:creationId xmlns:p14="http://schemas.microsoft.com/office/powerpoint/2010/main" val="183377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As just mentioned, Healthy</a:t>
            </a:r>
            <a:r>
              <a:rPr lang="en-US" baseline="0" dirty="0" smtClean="0"/>
              <a:t> Eating</a:t>
            </a:r>
            <a:r>
              <a:rPr lang="en-US" dirty="0" smtClean="0"/>
              <a:t>/Food</a:t>
            </a:r>
            <a:r>
              <a:rPr lang="en-US" baseline="0" dirty="0" smtClean="0"/>
              <a:t> Access and Physical Activity are the pillars upon which the region’s population health activities rest.  These components are the two that have the most bearing upon chronic disease.  Abundant evidence and research exists confirming that lifestyle changes in these areas can significantly improve and/or prevent chronic diseases and ensuing complications.   We also know that without sound mental health, there is no good physical health.   CHNAs conducted in 2013 and 2016 reflect the community’s need for mental health/substance abuse treatment and prevention services.  The need is also manifested by the opioid epidemic and rising rates of depression and anxiety.  Mental Health/Substance Abuse intersects all activities. Collaborative partners, especially the hospitals, are becoming more engaged in programming that speaks to the social determinants of health.  The collaborative supports these efforts and interacts with a variety of stakeholders, on behalf of hospitals, to ensure programming/interventions/activities are reasonable, rooted in evidence, and lead to meaningful outcome measures.  SDH also harken back to “localness” of healthcare – as one community may sorely lack affordable housing, but another has no transportation infrastructure – yet both witness high rates of asthma.  </a:t>
            </a:r>
            <a:endParaRPr lang="en-US" dirty="0"/>
          </a:p>
        </p:txBody>
      </p:sp>
      <p:sp>
        <p:nvSpPr>
          <p:cNvPr id="4" name="Slide Number Placeholder 3"/>
          <p:cNvSpPr>
            <a:spLocks noGrp="1"/>
          </p:cNvSpPr>
          <p:nvPr>
            <p:ph type="sldNum" sz="quarter" idx="10"/>
          </p:nvPr>
        </p:nvSpPr>
        <p:spPr/>
        <p:txBody>
          <a:bodyPr/>
          <a:lstStyle/>
          <a:p>
            <a:fld id="{C5E33CCA-36A1-4A94-B788-AF068CDC0768}" type="slidenum">
              <a:rPr lang="en-US" smtClean="0"/>
              <a:t>4</a:t>
            </a:fld>
            <a:endParaRPr lang="en-US"/>
          </a:p>
        </p:txBody>
      </p:sp>
    </p:spTree>
    <p:extLst>
      <p:ext uri="{BB962C8B-B14F-4D97-AF65-F5344CB8AC3E}">
        <p14:creationId xmlns:p14="http://schemas.microsoft.com/office/powerpoint/2010/main" val="96519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AB6271-198A-475E-B1F4-5E0A69DBC608}" type="slidenum">
              <a:rPr lang="en-US" smtClean="0"/>
              <a:t>5</a:t>
            </a:fld>
            <a:endParaRPr lang="en-US"/>
          </a:p>
        </p:txBody>
      </p:sp>
    </p:spTree>
    <p:extLst>
      <p:ext uri="{BB962C8B-B14F-4D97-AF65-F5344CB8AC3E}">
        <p14:creationId xmlns:p14="http://schemas.microsoft.com/office/powerpoint/2010/main" val="3771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LIHC operates from a solutions-oriented approach.  That</a:t>
            </a:r>
            <a:r>
              <a:rPr lang="en-US" baseline="0" dirty="0" smtClean="0"/>
              <a:t> means helping organizations identify partners with whom they can collaborate to bring about the greatest change - cost efficiently and effectively.   True to the collective impact model, the LIHC is the backbone organization providing LIHC participants with the data, administrative support, and networking base to get the job done.  Looking further down the road, we are also mindful of the powerful presence VBP contracting has and will continue to have, as the state’s healthcare delivery system continues to transform from volume to value.  Our data analysis capabilities and reports will play a key role in ensuring that organizations of every type and size have a meaningful and sustainable role in healthcare/social services delivery. </a:t>
            </a:r>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6</a:t>
            </a:fld>
            <a:endParaRPr lang="en-US"/>
          </a:p>
        </p:txBody>
      </p:sp>
    </p:spTree>
    <p:extLst>
      <p:ext uri="{BB962C8B-B14F-4D97-AF65-F5344CB8AC3E}">
        <p14:creationId xmlns:p14="http://schemas.microsoft.com/office/powerpoint/2010/main" val="348867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7</a:t>
            </a:fld>
            <a:endParaRPr lang="en-US"/>
          </a:p>
        </p:txBody>
      </p:sp>
    </p:spTree>
    <p:extLst>
      <p:ext uri="{BB962C8B-B14F-4D97-AF65-F5344CB8AC3E}">
        <p14:creationId xmlns:p14="http://schemas.microsoft.com/office/powerpoint/2010/main" val="250727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smtClean="0"/>
              <a:t>This map offers</a:t>
            </a:r>
            <a:r>
              <a:rPr lang="en-US" baseline="0" dirty="0" smtClean="0"/>
              <a:t> a glimpse of the data the LIHC is able to provide to its participants, as well as legislators.  PQI  - Prevention Quality Indicator analyzed by the federal agency - Agency for Healthcare Quality and Research – pulls from NY SPARCS discharge data to draw a picture of the rate of incidence of disease in a community – in this case PQI 92 is a roll-up of a handful of chronic diseases.  It provides a window into the health of a community and hence your constituents.  Such data informs not only programming offered by health and social service providers, but educational and outreach efforts a legislator may want to offer to his/her community. In the spirit of collaboration, such educational or awareness raising programming could be the byproduct of a local legislative office working with a nearby CBO or other health provider.  Data enables you to truly understand the constituents you serve and give them what they need, which is undeniably valuable for you and them. </a:t>
            </a:r>
            <a:endParaRPr lang="en-US" dirty="0" smtClean="0"/>
          </a:p>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8</a:t>
            </a:fld>
            <a:endParaRPr lang="en-US"/>
          </a:p>
        </p:txBody>
      </p:sp>
    </p:spTree>
    <p:extLst>
      <p:ext uri="{BB962C8B-B14F-4D97-AF65-F5344CB8AC3E}">
        <p14:creationId xmlns:p14="http://schemas.microsoft.com/office/powerpoint/2010/main" val="565859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9</a:t>
            </a:fld>
            <a:endParaRPr lang="en-US"/>
          </a:p>
        </p:txBody>
      </p:sp>
    </p:spTree>
    <p:extLst>
      <p:ext uri="{BB962C8B-B14F-4D97-AF65-F5344CB8AC3E}">
        <p14:creationId xmlns:p14="http://schemas.microsoft.com/office/powerpoint/2010/main" val="50877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188353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8518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42468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23198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3365CF-19CA-46A3-9A80-0F6A457790B9}"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123938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3365CF-19CA-46A3-9A80-0F6A457790B9}"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5714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3365CF-19CA-46A3-9A80-0F6A457790B9}" type="datetimeFigureOut">
              <a:rPr lang="en-US" smtClean="0"/>
              <a:t>5/29/2018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81386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365CF-19CA-46A3-9A80-0F6A457790B9}" type="datetimeFigureOut">
              <a:rPr lang="en-US" smtClean="0"/>
              <a:t>5/29/2018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348653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365CF-19CA-46A3-9A80-0F6A457790B9}" type="datetimeFigureOut">
              <a:rPr lang="en-US" smtClean="0"/>
              <a:t>5/29/2018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240826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40048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197345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365CF-19CA-46A3-9A80-0F6A457790B9}" type="datetimeFigureOut">
              <a:rPr lang="en-US" smtClean="0"/>
              <a:t>5/29/2018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850-47D5-4D8B-AD27-0D7F76F85D3D}" type="slidenum">
              <a:rPr lang="en-US" smtClean="0"/>
              <a:t>‹#›</a:t>
            </a:fld>
            <a:endParaRPr lang="en-US"/>
          </a:p>
        </p:txBody>
      </p:sp>
    </p:spTree>
    <p:extLst>
      <p:ext uri="{BB962C8B-B14F-4D97-AF65-F5344CB8AC3E}">
        <p14:creationId xmlns:p14="http://schemas.microsoft.com/office/powerpoint/2010/main" val="412898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994A9"/>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6296" y="272867"/>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4"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1"/>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89"/>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277467327"/>
      </p:ext>
    </p:extLst>
  </p:cSld>
  <p:clrMap bg1="lt1" tx1="dk1" bg2="lt2" tx2="dk2" accent1="accent1" accent2="accent2" accent3="accent3" accent4="accent4" accent5="accent5" accent6="accent6" hlink="hlink" folHlink="folHlink"/>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173116"/>
            <a:ext cx="9144000" cy="1367384"/>
          </a:xfrm>
        </p:spPr>
        <p:txBody>
          <a:bodyPr>
            <a:normAutofit/>
          </a:bodyPr>
          <a:lstStyle/>
          <a:p>
            <a:r>
              <a:rPr lang="en-US" sz="3600" dirty="0" smtClean="0">
                <a:solidFill>
                  <a:schemeClr val="bg1"/>
                </a:solidFill>
                <a:latin typeface="Gotham" panose="02000604030000020004" pitchFamily="50" charset="0"/>
              </a:rPr>
              <a:t>May 24, 2018</a:t>
            </a:r>
            <a:endParaRPr lang="en-US" sz="3600" dirty="0">
              <a:solidFill>
                <a:schemeClr val="bg1"/>
              </a:solidFill>
              <a:latin typeface="Gotham" panose="02000604030000020004" pitchFamily="50" charset="0"/>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345" y="647534"/>
            <a:ext cx="7247311" cy="2689432"/>
          </a:xfrm>
          <a:prstGeom prst="rect">
            <a:avLst/>
          </a:prstGeom>
        </p:spPr>
      </p:pic>
      <p:sp>
        <p:nvSpPr>
          <p:cNvPr id="8" name="Subtitle 2"/>
          <p:cNvSpPr txBox="1">
            <a:spLocks/>
          </p:cNvSpPr>
          <p:nvPr/>
        </p:nvSpPr>
        <p:spPr>
          <a:xfrm>
            <a:off x="746078" y="3511843"/>
            <a:ext cx="10699844" cy="16612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smtClean="0">
                <a:solidFill>
                  <a:schemeClr val="bg1"/>
                </a:solidFill>
                <a:latin typeface="Gotham" panose="02000604030000020004" pitchFamily="50" charset="0"/>
              </a:rPr>
              <a:t>A Special Legislative Briefing on the work of the </a:t>
            </a:r>
          </a:p>
          <a:p>
            <a:pPr>
              <a:lnSpc>
                <a:spcPct val="100000"/>
              </a:lnSpc>
            </a:pPr>
            <a:r>
              <a:rPr lang="en-US" sz="3600" b="1" dirty="0" smtClean="0">
                <a:solidFill>
                  <a:schemeClr val="bg1"/>
                </a:solidFill>
                <a:latin typeface="Gotham" panose="02000604030000020004" pitchFamily="50" charset="0"/>
              </a:rPr>
              <a:t>Population Health Improvement Program</a:t>
            </a:r>
          </a:p>
        </p:txBody>
      </p:sp>
    </p:spTree>
    <p:extLst>
      <p:ext uri="{BB962C8B-B14F-4D97-AF65-F5344CB8AC3E}">
        <p14:creationId xmlns:p14="http://schemas.microsoft.com/office/powerpoint/2010/main" val="260679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bg1"/>
                </a:solidFill>
                <a:latin typeface="Calvert MT"/>
              </a:rPr>
              <a:t>Get in touch</a:t>
            </a:r>
            <a:endParaRPr lang="en-US" sz="6000" dirty="0">
              <a:solidFill>
                <a:schemeClr val="bg1"/>
              </a:solidFill>
              <a:latin typeface="Calvert MT"/>
            </a:endParaRPr>
          </a:p>
        </p:txBody>
      </p:sp>
      <p:sp>
        <p:nvSpPr>
          <p:cNvPr id="3" name="Content Placeholder 2"/>
          <p:cNvSpPr>
            <a:spLocks noGrp="1"/>
          </p:cNvSpPr>
          <p:nvPr>
            <p:ph idx="1"/>
          </p:nvPr>
        </p:nvSpPr>
        <p:spPr>
          <a:xfrm>
            <a:off x="838200" y="1787414"/>
            <a:ext cx="10515600" cy="4351338"/>
          </a:xfrm>
        </p:spPr>
        <p:txBody>
          <a:bodyPr>
            <a:normAutofit/>
          </a:bodyPr>
          <a:lstStyle/>
          <a:p>
            <a:pPr marL="0" indent="0">
              <a:buNone/>
            </a:pPr>
            <a:r>
              <a:rPr lang="en-US" dirty="0" smtClean="0">
                <a:solidFill>
                  <a:schemeClr val="bg1"/>
                </a:solidFill>
                <a:latin typeface="Gotham" panose="02000604030000020004" pitchFamily="50" charset="0"/>
              </a:rPr>
              <a:t>631-257-6957   </a:t>
            </a:r>
          </a:p>
          <a:p>
            <a:pPr marL="0" indent="0">
              <a:buNone/>
            </a:pPr>
            <a:r>
              <a:rPr lang="en-US" dirty="0" smtClean="0">
                <a:solidFill>
                  <a:schemeClr val="bg1"/>
                </a:solidFill>
                <a:latin typeface="Gotham" panose="02000604030000020004" pitchFamily="50" charset="0"/>
              </a:rPr>
              <a:t>info@lihealthcollab.org</a:t>
            </a:r>
          </a:p>
          <a:p>
            <a:pPr marL="0" indent="0">
              <a:buNone/>
            </a:pPr>
            <a:r>
              <a:rPr lang="en-US" dirty="0" smtClean="0">
                <a:solidFill>
                  <a:schemeClr val="bg1"/>
                </a:solidFill>
                <a:latin typeface="Gotham" panose="02000604030000020004" pitchFamily="50" charset="0"/>
              </a:rPr>
              <a:t>www.lihealthcollab.org </a:t>
            </a:r>
            <a:endParaRPr lang="en-US" dirty="0">
              <a:solidFill>
                <a:schemeClr val="bg1"/>
              </a:solidFill>
              <a:latin typeface="Gotham" panose="02000604030000020004" pitchFamily="50"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7" name="Straight Connector 6"/>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331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80" y="354965"/>
            <a:ext cx="10515600" cy="1325563"/>
          </a:xfrm>
        </p:spPr>
        <p:txBody>
          <a:bodyPr>
            <a:normAutofit fontScale="90000"/>
          </a:bodyPr>
          <a:lstStyle/>
          <a:p>
            <a:r>
              <a:rPr lang="en-US" sz="6000" dirty="0">
                <a:solidFill>
                  <a:schemeClr val="bg1"/>
                </a:solidFill>
                <a:latin typeface="Calvert MT" pitchFamily="2" charset="0"/>
              </a:rPr>
              <a:t>Refresh and </a:t>
            </a:r>
            <a:r>
              <a:rPr lang="en-US" sz="6000" dirty="0" smtClean="0">
                <a:solidFill>
                  <a:schemeClr val="bg1"/>
                </a:solidFill>
                <a:latin typeface="Calvert MT" pitchFamily="2" charset="0"/>
              </a:rPr>
              <a:t>Reset: a Timeline</a:t>
            </a:r>
            <a:endParaRPr lang="en-US" sz="6000" dirty="0">
              <a:solidFill>
                <a:schemeClr val="bg1"/>
              </a:solidFill>
              <a:latin typeface="Calvert MT" pitchFamily="2" charset="0"/>
            </a:endParaRPr>
          </a:p>
        </p:txBody>
      </p:sp>
      <p:sp>
        <p:nvSpPr>
          <p:cNvPr id="3" name="Content Placeholder 2"/>
          <p:cNvSpPr>
            <a:spLocks noGrp="1"/>
          </p:cNvSpPr>
          <p:nvPr>
            <p:ph idx="1"/>
          </p:nvPr>
        </p:nvSpPr>
        <p:spPr>
          <a:xfrm>
            <a:off x="838200" y="1805305"/>
            <a:ext cx="10515600" cy="4351338"/>
          </a:xfrm>
        </p:spPr>
        <p:txBody>
          <a:bodyPr>
            <a:normAutofit/>
          </a:bodyPr>
          <a:lstStyle/>
          <a:p>
            <a:pPr>
              <a:spcBef>
                <a:spcPts val="0"/>
              </a:spcBef>
              <a:spcAft>
                <a:spcPts val="600"/>
              </a:spcAft>
            </a:pPr>
            <a:r>
              <a:rPr lang="en-US" sz="2400" dirty="0">
                <a:solidFill>
                  <a:schemeClr val="bg1"/>
                </a:solidFill>
                <a:latin typeface="Gotham" panose="02000604030000020004" pitchFamily="50" charset="0"/>
              </a:rPr>
              <a:t>Prevention Agenda mandate </a:t>
            </a:r>
            <a:r>
              <a:rPr lang="en-US" sz="2400" dirty="0" smtClean="0">
                <a:solidFill>
                  <a:schemeClr val="bg1"/>
                </a:solidFill>
                <a:latin typeface="Gotham" panose="02000604030000020004" pitchFamily="50" charset="0"/>
              </a:rPr>
              <a:t>2013</a:t>
            </a:r>
          </a:p>
          <a:p>
            <a:pPr>
              <a:spcBef>
                <a:spcPts val="0"/>
              </a:spcBef>
              <a:spcAft>
                <a:spcPts val="600"/>
              </a:spcAft>
            </a:pPr>
            <a:r>
              <a:rPr lang="en-US" sz="2400" dirty="0" smtClean="0">
                <a:solidFill>
                  <a:schemeClr val="bg1"/>
                </a:solidFill>
                <a:latin typeface="Gotham" panose="02000604030000020004" pitchFamily="50" charset="0"/>
              </a:rPr>
              <a:t>Joint </a:t>
            </a:r>
            <a:r>
              <a:rPr lang="en-US" sz="2400" dirty="0">
                <a:solidFill>
                  <a:schemeClr val="bg1"/>
                </a:solidFill>
                <a:latin typeface="Gotham" panose="02000604030000020004" pitchFamily="50" charset="0"/>
              </a:rPr>
              <a:t>CHNA – Chronic Diseases Rise to the Top – 2013 and 2016</a:t>
            </a:r>
          </a:p>
          <a:p>
            <a:pPr>
              <a:spcBef>
                <a:spcPts val="0"/>
              </a:spcBef>
              <a:spcAft>
                <a:spcPts val="600"/>
              </a:spcAft>
            </a:pPr>
            <a:r>
              <a:rPr lang="en-US" sz="2400" dirty="0">
                <a:solidFill>
                  <a:schemeClr val="bg1"/>
                </a:solidFill>
                <a:latin typeface="Gotham" panose="02000604030000020004" pitchFamily="50" charset="0"/>
              </a:rPr>
              <a:t>Counties, hospitals, CBOs, health plans, schools and colleges, libraries commit to work together to improve health of residents</a:t>
            </a:r>
          </a:p>
          <a:p>
            <a:pPr>
              <a:spcBef>
                <a:spcPts val="0"/>
              </a:spcBef>
              <a:spcAft>
                <a:spcPts val="600"/>
              </a:spcAft>
            </a:pPr>
            <a:r>
              <a:rPr lang="en-US" sz="2400" dirty="0">
                <a:solidFill>
                  <a:schemeClr val="bg1"/>
                </a:solidFill>
                <a:latin typeface="Gotham" panose="02000604030000020004" pitchFamily="50" charset="0"/>
              </a:rPr>
              <a:t>Data driven initiative grows into the </a:t>
            </a:r>
            <a:r>
              <a:rPr lang="en-US" sz="2400" b="1" dirty="0">
                <a:solidFill>
                  <a:schemeClr val="bg1"/>
                </a:solidFill>
                <a:latin typeface="Gotham" panose="02000604030000020004" pitchFamily="50" charset="0"/>
              </a:rPr>
              <a:t>Long Island Health Collaborative</a:t>
            </a:r>
          </a:p>
          <a:p>
            <a:pPr>
              <a:spcBef>
                <a:spcPts val="0"/>
              </a:spcBef>
              <a:spcAft>
                <a:spcPts val="600"/>
              </a:spcAft>
            </a:pPr>
            <a:r>
              <a:rPr lang="en-US" sz="2400" dirty="0">
                <a:solidFill>
                  <a:schemeClr val="bg1"/>
                </a:solidFill>
                <a:latin typeface="Gotham" panose="02000604030000020004" pitchFamily="50" charset="0"/>
              </a:rPr>
              <a:t>State Health Department issues </a:t>
            </a:r>
            <a:r>
              <a:rPr lang="en-US" sz="2400" dirty="0" smtClean="0">
                <a:solidFill>
                  <a:schemeClr val="bg1"/>
                </a:solidFill>
                <a:latin typeface="Gotham" panose="02000604030000020004" pitchFamily="50" charset="0"/>
              </a:rPr>
              <a:t>RFP eleven (11) regional </a:t>
            </a:r>
            <a:r>
              <a:rPr lang="en-US" sz="2400" dirty="0">
                <a:solidFill>
                  <a:schemeClr val="bg1"/>
                </a:solidFill>
                <a:latin typeface="Gotham" panose="02000604030000020004" pitchFamily="50" charset="0"/>
              </a:rPr>
              <a:t>Population Health Improvement </a:t>
            </a:r>
            <a:r>
              <a:rPr lang="en-US" sz="2400" dirty="0" smtClean="0">
                <a:solidFill>
                  <a:schemeClr val="bg1"/>
                </a:solidFill>
                <a:latin typeface="Gotham" panose="02000604030000020004" pitchFamily="50" charset="0"/>
              </a:rPr>
              <a:t>Program</a:t>
            </a:r>
            <a:endParaRPr lang="en-US" sz="2400" dirty="0">
              <a:solidFill>
                <a:schemeClr val="bg1"/>
              </a:solidFill>
              <a:latin typeface="Gotham" panose="02000604030000020004" pitchFamily="50" charset="0"/>
            </a:endParaRPr>
          </a:p>
          <a:p>
            <a:pPr>
              <a:spcBef>
                <a:spcPts val="0"/>
              </a:spcBef>
              <a:spcAft>
                <a:spcPts val="600"/>
              </a:spcAft>
            </a:pPr>
            <a:r>
              <a:rPr lang="en-US" sz="2400" dirty="0" smtClean="0">
                <a:solidFill>
                  <a:schemeClr val="bg1"/>
                </a:solidFill>
                <a:latin typeface="Gotham" panose="02000604030000020004" pitchFamily="50" charset="0"/>
              </a:rPr>
              <a:t>Nassau-Suffolk Hospital Council </a:t>
            </a:r>
            <a:r>
              <a:rPr lang="en-US" sz="2400" dirty="0">
                <a:solidFill>
                  <a:schemeClr val="bg1"/>
                </a:solidFill>
                <a:latin typeface="Gotham" panose="02000604030000020004" pitchFamily="50" charset="0"/>
              </a:rPr>
              <a:t>awarded </a:t>
            </a:r>
            <a:r>
              <a:rPr lang="en-US" sz="2400" dirty="0" smtClean="0">
                <a:solidFill>
                  <a:schemeClr val="bg1"/>
                </a:solidFill>
                <a:latin typeface="Gotham" panose="02000604030000020004" pitchFamily="50" charset="0"/>
              </a:rPr>
              <a:t>PHIP contract </a:t>
            </a:r>
            <a:r>
              <a:rPr lang="en-US" sz="2400" dirty="0">
                <a:solidFill>
                  <a:schemeClr val="bg1"/>
                </a:solidFill>
                <a:latin typeface="Gotham" panose="02000604030000020004" pitchFamily="50" charset="0"/>
              </a:rPr>
              <a:t>for </a:t>
            </a:r>
            <a:r>
              <a:rPr lang="en-US" sz="2400" dirty="0" smtClean="0">
                <a:solidFill>
                  <a:schemeClr val="bg1"/>
                </a:solidFill>
                <a:latin typeface="Gotham" panose="02000604030000020004" pitchFamily="50" charset="0"/>
              </a:rPr>
              <a:t>Long Island </a:t>
            </a:r>
            <a:r>
              <a:rPr lang="en-US" sz="2400" dirty="0">
                <a:solidFill>
                  <a:schemeClr val="bg1"/>
                </a:solidFill>
                <a:latin typeface="Gotham" panose="02000604030000020004" pitchFamily="50" charset="0"/>
              </a:rPr>
              <a:t>region</a:t>
            </a:r>
          </a:p>
          <a:p>
            <a:pPr>
              <a:spcBef>
                <a:spcPts val="0"/>
              </a:spcBef>
              <a:spcAft>
                <a:spcPts val="600"/>
              </a:spcAft>
            </a:pPr>
            <a:r>
              <a:rPr lang="en-US" sz="2400" dirty="0" smtClean="0">
                <a:solidFill>
                  <a:schemeClr val="bg1"/>
                </a:solidFill>
                <a:latin typeface="Gotham" panose="02000604030000020004" pitchFamily="50" charset="0"/>
              </a:rPr>
              <a:t>Current Status: Year 4 concludes January 2019</a:t>
            </a:r>
            <a:endParaRPr lang="en-US" sz="2400" dirty="0">
              <a:latin typeface="Gotham" panose="02000604030000020004" pitchFamily="50" charset="0"/>
            </a:endParaRPr>
          </a:p>
        </p:txBody>
      </p:sp>
      <p:cxnSp>
        <p:nvCxnSpPr>
          <p:cNvPr id="4" name="Straight Connector 3"/>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7"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sp>
        <p:nvSpPr>
          <p:cNvPr id="8" name="TextBox 7"/>
          <p:cNvSpPr txBox="1"/>
          <p:nvPr/>
        </p:nvSpPr>
        <p:spPr>
          <a:xfrm>
            <a:off x="9946640" y="6450414"/>
            <a:ext cx="625492" cy="369332"/>
          </a:xfrm>
          <a:prstGeom prst="rect">
            <a:avLst/>
          </a:prstGeom>
          <a:noFill/>
        </p:spPr>
        <p:txBody>
          <a:bodyPr wrap="none" rtlCol="0">
            <a:spAutoFit/>
          </a:bodyPr>
          <a:lstStyle/>
          <a:p>
            <a:r>
              <a:rPr lang="en-US" dirty="0">
                <a:solidFill>
                  <a:srgbClr val="3994A9"/>
                </a:solidFill>
              </a:rPr>
              <a:t>2</a:t>
            </a:r>
            <a:r>
              <a:rPr lang="en-US" dirty="0" smtClean="0">
                <a:solidFill>
                  <a:srgbClr val="3994A9"/>
                </a:solidFill>
              </a:rPr>
              <a:t>/11</a:t>
            </a:r>
            <a:endParaRPr lang="en-US" dirty="0">
              <a:solidFill>
                <a:srgbClr val="3994A9"/>
              </a:solidFill>
            </a:endParaRPr>
          </a:p>
        </p:txBody>
      </p:sp>
    </p:spTree>
    <p:extLst>
      <p:ext uri="{BB962C8B-B14F-4D97-AF65-F5344CB8AC3E}">
        <p14:creationId xmlns:p14="http://schemas.microsoft.com/office/powerpoint/2010/main" val="520234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solidFill>
                  <a:schemeClr val="bg1"/>
                </a:solidFill>
                <a:latin typeface="Gotham" panose="02000604030000020004" pitchFamily="50" charset="0"/>
              </a:rPr>
              <a:t>Every community, every neighborhood is different</a:t>
            </a:r>
          </a:p>
          <a:p>
            <a:r>
              <a:rPr lang="en-US" sz="2400" dirty="0" smtClean="0">
                <a:solidFill>
                  <a:schemeClr val="bg1"/>
                </a:solidFill>
                <a:latin typeface="Gotham" panose="02000604030000020004" pitchFamily="50" charset="0"/>
              </a:rPr>
              <a:t>Local data tells a story</a:t>
            </a:r>
          </a:p>
          <a:p>
            <a:r>
              <a:rPr lang="en-US" sz="2400" dirty="0" smtClean="0">
                <a:solidFill>
                  <a:schemeClr val="bg1"/>
                </a:solidFill>
                <a:latin typeface="Gotham" panose="02000604030000020004" pitchFamily="50" charset="0"/>
              </a:rPr>
              <a:t>Drivers of chronic disease are universally the same</a:t>
            </a:r>
            <a:endParaRPr lang="en-US" sz="2400" b="1" u="sng" dirty="0" smtClean="0">
              <a:solidFill>
                <a:srgbClr val="FFFF00"/>
              </a:solidFill>
              <a:latin typeface="Gotham" panose="02000604030000020004" pitchFamily="50"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107" y="3676729"/>
            <a:ext cx="3814671" cy="253849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953" y="3657601"/>
            <a:ext cx="3814671" cy="2538490"/>
          </a:xfrm>
          <a:prstGeom prst="rect">
            <a:avLst/>
          </a:prstGeom>
        </p:spPr>
      </p:pic>
      <p:sp>
        <p:nvSpPr>
          <p:cNvPr id="10" name="Title 1"/>
          <p:cNvSpPr txBox="1">
            <a:spLocks/>
          </p:cNvSpPr>
          <p:nvPr/>
        </p:nvSpPr>
        <p:spPr>
          <a:xfrm>
            <a:off x="821706" y="3442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solidFill>
                  <a:schemeClr val="bg1"/>
                </a:solidFill>
                <a:latin typeface="Calvert MT" pitchFamily="2" charset="0"/>
              </a:rPr>
              <a:t>All Healthcare Is Local</a:t>
            </a:r>
            <a:endParaRPr lang="en-US" sz="6000" dirty="0">
              <a:solidFill>
                <a:schemeClr val="bg1"/>
              </a:solidFill>
              <a:latin typeface="Calvert MT" pitchFamily="2" charset="0"/>
            </a:endParaRPr>
          </a:p>
        </p:txBody>
      </p:sp>
      <p:sp>
        <p:nvSpPr>
          <p:cNvPr id="13" name="TextBox 12"/>
          <p:cNvSpPr txBox="1"/>
          <p:nvPr/>
        </p:nvSpPr>
        <p:spPr>
          <a:xfrm>
            <a:off x="9946640" y="6450414"/>
            <a:ext cx="625492" cy="369332"/>
          </a:xfrm>
          <a:prstGeom prst="rect">
            <a:avLst/>
          </a:prstGeom>
          <a:noFill/>
        </p:spPr>
        <p:txBody>
          <a:bodyPr wrap="none" rtlCol="0">
            <a:spAutoFit/>
          </a:bodyPr>
          <a:lstStyle/>
          <a:p>
            <a:r>
              <a:rPr lang="en-US" dirty="0">
                <a:solidFill>
                  <a:srgbClr val="3994A9"/>
                </a:solidFill>
              </a:rPr>
              <a:t>3</a:t>
            </a:r>
            <a:r>
              <a:rPr lang="en-US" dirty="0" smtClean="0">
                <a:solidFill>
                  <a:srgbClr val="3994A9"/>
                </a:solidFill>
              </a:rPr>
              <a:t>/11</a:t>
            </a:r>
            <a:endParaRPr lang="en-US" dirty="0">
              <a:solidFill>
                <a:srgbClr val="3994A9"/>
              </a:solidFill>
            </a:endParaRPr>
          </a:p>
        </p:txBody>
      </p:sp>
    </p:spTree>
    <p:extLst>
      <p:ext uri="{BB962C8B-B14F-4D97-AF65-F5344CB8AC3E}">
        <p14:creationId xmlns:p14="http://schemas.microsoft.com/office/powerpoint/2010/main" val="100290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13"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94" y="4351111"/>
            <a:ext cx="12192000" cy="4567936"/>
          </a:xfrm>
          <a:prstGeom prst="rect">
            <a:avLst/>
          </a:prstGeom>
        </p:spPr>
      </p:pic>
      <p:cxnSp>
        <p:nvCxnSpPr>
          <p:cNvPr id="14" name="Straight Connector 13"/>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21706" y="3442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Calvert MT" pitchFamily="2" charset="0"/>
              </a:rPr>
              <a:t>Coordinating the Region’s </a:t>
            </a:r>
            <a:br>
              <a:rPr lang="en-US" sz="3600" dirty="0" smtClean="0">
                <a:solidFill>
                  <a:schemeClr val="bg1"/>
                </a:solidFill>
                <a:latin typeface="Calvert MT" pitchFamily="2" charset="0"/>
              </a:rPr>
            </a:br>
            <a:r>
              <a:rPr lang="en-US" sz="3600" dirty="0" smtClean="0">
                <a:solidFill>
                  <a:schemeClr val="bg1"/>
                </a:solidFill>
                <a:latin typeface="Calvert MT" pitchFamily="2" charset="0"/>
              </a:rPr>
              <a:t>Population Health Activities</a:t>
            </a:r>
          </a:p>
        </p:txBody>
      </p:sp>
      <p:sp>
        <p:nvSpPr>
          <p:cNvPr id="9" name="TextBox 8"/>
          <p:cNvSpPr txBox="1"/>
          <p:nvPr/>
        </p:nvSpPr>
        <p:spPr>
          <a:xfrm>
            <a:off x="821706" y="2268276"/>
            <a:ext cx="10946675" cy="2308324"/>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chemeClr val="bg1"/>
                </a:solidFill>
                <a:latin typeface="Gotham" panose="02000604030000020004" pitchFamily="50" charset="0"/>
              </a:rPr>
              <a:t>Convening partners</a:t>
            </a:r>
          </a:p>
          <a:p>
            <a:pPr marL="285750" indent="-285750">
              <a:buFont typeface="Wingdings" panose="05000000000000000000" pitchFamily="2" charset="2"/>
              <a:buChar char="ü"/>
            </a:pPr>
            <a:r>
              <a:rPr lang="en-US" dirty="0" smtClean="0">
                <a:solidFill>
                  <a:schemeClr val="bg1"/>
                </a:solidFill>
                <a:latin typeface="Gotham" panose="02000604030000020004" pitchFamily="50" charset="0"/>
              </a:rPr>
              <a:t>Engaging in primary and </a:t>
            </a:r>
            <a:r>
              <a:rPr lang="en-US" dirty="0">
                <a:solidFill>
                  <a:schemeClr val="bg1"/>
                </a:solidFill>
                <a:latin typeface="Gotham" panose="02000604030000020004" pitchFamily="50" charset="0"/>
              </a:rPr>
              <a:t>secondary data collection and analyses</a:t>
            </a:r>
          </a:p>
          <a:p>
            <a:pPr marL="285750" indent="-285750">
              <a:buFont typeface="Wingdings" panose="05000000000000000000" pitchFamily="2" charset="2"/>
              <a:buChar char="ü"/>
            </a:pPr>
            <a:r>
              <a:rPr lang="en-US" dirty="0" smtClean="0">
                <a:solidFill>
                  <a:schemeClr val="bg1"/>
                </a:solidFill>
                <a:latin typeface="Gotham" panose="02000604030000020004" pitchFamily="50" charset="0"/>
              </a:rPr>
              <a:t>Conducting consumer and </a:t>
            </a:r>
            <a:r>
              <a:rPr lang="en-US" dirty="0">
                <a:solidFill>
                  <a:schemeClr val="bg1"/>
                </a:solidFill>
                <a:latin typeface="Gotham" panose="02000604030000020004" pitchFamily="50" charset="0"/>
              </a:rPr>
              <a:t>provider-facing public information/awareness campaigns</a:t>
            </a:r>
          </a:p>
          <a:p>
            <a:pPr marL="285750" indent="-285750">
              <a:buFont typeface="Wingdings" panose="05000000000000000000" pitchFamily="2" charset="2"/>
              <a:buChar char="ü"/>
            </a:pPr>
            <a:r>
              <a:rPr lang="en-US" dirty="0" smtClean="0">
                <a:solidFill>
                  <a:schemeClr val="bg1"/>
                </a:solidFill>
                <a:latin typeface="Gotham" panose="02000604030000020004" pitchFamily="50" charset="0"/>
              </a:rPr>
              <a:t>Supporting adoption of policies related to healthier living</a:t>
            </a:r>
          </a:p>
          <a:p>
            <a:pPr marL="285750" indent="-285750">
              <a:buFont typeface="Wingdings" panose="05000000000000000000" pitchFamily="2" charset="2"/>
              <a:buChar char="ü"/>
            </a:pPr>
            <a:r>
              <a:rPr lang="en-US" dirty="0" smtClean="0">
                <a:solidFill>
                  <a:schemeClr val="bg1"/>
                </a:solidFill>
                <a:latin typeface="Gotham" panose="02000604030000020004" pitchFamily="50" charset="0"/>
              </a:rPr>
              <a:t>Promoting </a:t>
            </a:r>
            <a:r>
              <a:rPr lang="en-US" dirty="0">
                <a:solidFill>
                  <a:schemeClr val="bg1"/>
                </a:solidFill>
                <a:latin typeface="Gotham" panose="02000604030000020004" pitchFamily="50" charset="0"/>
              </a:rPr>
              <a:t>chronic disease self-care</a:t>
            </a:r>
          </a:p>
          <a:p>
            <a:pPr marL="285750" indent="-285750">
              <a:buFont typeface="Wingdings" panose="05000000000000000000" pitchFamily="2" charset="2"/>
              <a:buChar char="ü"/>
            </a:pPr>
            <a:r>
              <a:rPr lang="en-US" dirty="0" smtClean="0">
                <a:solidFill>
                  <a:schemeClr val="bg1"/>
                </a:solidFill>
                <a:latin typeface="Gotham" panose="02000604030000020004" pitchFamily="50" charset="0"/>
              </a:rPr>
              <a:t>Providing a web-based walking initiative for </a:t>
            </a:r>
            <a:r>
              <a:rPr lang="en-US" dirty="0">
                <a:solidFill>
                  <a:schemeClr val="bg1"/>
                </a:solidFill>
                <a:latin typeface="Gotham" panose="02000604030000020004" pitchFamily="50" charset="0"/>
              </a:rPr>
              <a:t>use by the public and organizations seeking a platform in which to engage patients/clients/employees in a </a:t>
            </a:r>
            <a:r>
              <a:rPr lang="en-US" dirty="0" smtClean="0">
                <a:solidFill>
                  <a:schemeClr val="bg1"/>
                </a:solidFill>
                <a:latin typeface="Gotham" panose="02000604030000020004" pitchFamily="50" charset="0"/>
              </a:rPr>
              <a:t>physical activity program</a:t>
            </a:r>
            <a:endParaRPr lang="en-US" dirty="0">
              <a:solidFill>
                <a:schemeClr val="bg1"/>
              </a:solidFill>
              <a:latin typeface="Gotham" panose="02000604030000020004" pitchFamily="50" charset="0"/>
            </a:endParaRPr>
          </a:p>
          <a:p>
            <a:pPr marL="285750" indent="-285750">
              <a:buFont typeface="Wingdings" panose="05000000000000000000" pitchFamily="2" charset="2"/>
              <a:buChar char="ü"/>
            </a:pPr>
            <a:r>
              <a:rPr lang="en-US" dirty="0">
                <a:solidFill>
                  <a:schemeClr val="bg1"/>
                </a:solidFill>
                <a:latin typeface="Gotham" panose="02000604030000020004" pitchFamily="50" charset="0"/>
              </a:rPr>
              <a:t>Emphasizing the role of social determinants of health in all policies and </a:t>
            </a:r>
            <a:r>
              <a:rPr lang="en-US" dirty="0" smtClean="0">
                <a:solidFill>
                  <a:schemeClr val="bg1"/>
                </a:solidFill>
                <a:latin typeface="Gotham" panose="02000604030000020004" pitchFamily="50" charset="0"/>
              </a:rPr>
              <a:t>programs</a:t>
            </a:r>
            <a:endParaRPr lang="en-US" dirty="0">
              <a:solidFill>
                <a:schemeClr val="bg1"/>
              </a:solidFill>
              <a:latin typeface="Gotham" panose="02000604030000020004" pitchFamily="50" charset="0"/>
            </a:endParaRPr>
          </a:p>
        </p:txBody>
      </p:sp>
      <p:sp>
        <p:nvSpPr>
          <p:cNvPr id="20" name="TextBox 19"/>
          <p:cNvSpPr txBox="1"/>
          <p:nvPr/>
        </p:nvSpPr>
        <p:spPr>
          <a:xfrm>
            <a:off x="821706" y="1860688"/>
            <a:ext cx="8414483" cy="369332"/>
          </a:xfrm>
          <a:prstGeom prst="rect">
            <a:avLst/>
          </a:prstGeom>
          <a:noFill/>
        </p:spPr>
        <p:txBody>
          <a:bodyPr wrap="none" rtlCol="0">
            <a:spAutoFit/>
          </a:bodyPr>
          <a:lstStyle/>
          <a:p>
            <a:r>
              <a:rPr lang="en-US" dirty="0" smtClean="0">
                <a:solidFill>
                  <a:schemeClr val="bg1"/>
                </a:solidFill>
                <a:latin typeface="Gotham" panose="02000604030000020004" pitchFamily="50" charset="0"/>
              </a:rPr>
              <a:t>Our multi-layered work always begins with our most </a:t>
            </a:r>
            <a:r>
              <a:rPr lang="en-US" smtClean="0">
                <a:solidFill>
                  <a:schemeClr val="bg1"/>
                </a:solidFill>
                <a:latin typeface="Gotham" panose="02000604030000020004" pitchFamily="50" charset="0"/>
              </a:rPr>
              <a:t>valuable strategies, </a:t>
            </a:r>
            <a:endParaRPr lang="en-US" dirty="0">
              <a:solidFill>
                <a:schemeClr val="bg1"/>
              </a:solidFill>
              <a:latin typeface="Gotham" panose="02000604030000020004" pitchFamily="50" charset="0"/>
            </a:endParaRPr>
          </a:p>
        </p:txBody>
      </p:sp>
      <p:sp>
        <p:nvSpPr>
          <p:cNvPr id="23" name="TextBox 22"/>
          <p:cNvSpPr txBox="1"/>
          <p:nvPr/>
        </p:nvSpPr>
        <p:spPr>
          <a:xfrm>
            <a:off x="533401" y="4876881"/>
            <a:ext cx="11125199" cy="584775"/>
          </a:xfrm>
          <a:prstGeom prst="rect">
            <a:avLst/>
          </a:prstGeom>
          <a:noFill/>
        </p:spPr>
        <p:txBody>
          <a:bodyPr wrap="square" rtlCol="0">
            <a:spAutoFit/>
          </a:bodyPr>
          <a:lstStyle/>
          <a:p>
            <a:pPr algn="ctr"/>
            <a:r>
              <a:rPr lang="en-US" sz="3200" cap="small" dirty="0" smtClean="0">
                <a:solidFill>
                  <a:schemeClr val="bg1"/>
                </a:solidFill>
                <a:latin typeface="Calvert MT" pitchFamily="2" charset="0"/>
              </a:rPr>
              <a:t>Nutrition 	Behavioral Health	 	Physical Activity</a:t>
            </a:r>
            <a:endParaRPr lang="en-US" sz="3200" cap="small" dirty="0">
              <a:solidFill>
                <a:schemeClr val="bg1"/>
              </a:solidFill>
              <a:latin typeface="Calvert MT" pitchFamily="2" charset="0"/>
            </a:endParaRPr>
          </a:p>
        </p:txBody>
      </p:sp>
    </p:spTree>
    <p:extLst>
      <p:ext uri="{BB962C8B-B14F-4D97-AF65-F5344CB8AC3E}">
        <p14:creationId xmlns:p14="http://schemas.microsoft.com/office/powerpoint/2010/main" val="442315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821706" y="3442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solidFill>
                  <a:schemeClr val="bg1"/>
                </a:solidFill>
                <a:latin typeface="Calvert MT" pitchFamily="2" charset="0"/>
              </a:rPr>
              <a:t>Data Resources</a:t>
            </a:r>
            <a:endParaRPr lang="en-US" sz="6000" dirty="0">
              <a:solidFill>
                <a:schemeClr val="bg1"/>
              </a:solidFill>
              <a:latin typeface="Calvert MT" pitchFamily="2" charset="0"/>
            </a:endParaRPr>
          </a:p>
        </p:txBody>
      </p:sp>
      <p:sp>
        <p:nvSpPr>
          <p:cNvPr id="3" name="Content Placeholder 2"/>
          <p:cNvSpPr>
            <a:spLocks noGrp="1"/>
          </p:cNvSpPr>
          <p:nvPr>
            <p:ph sz="half" idx="1"/>
          </p:nvPr>
        </p:nvSpPr>
        <p:spPr>
          <a:xfrm>
            <a:off x="816127" y="1730386"/>
            <a:ext cx="5158474" cy="4525963"/>
          </a:xfrm>
        </p:spPr>
        <p:txBody>
          <a:bodyPr>
            <a:normAutofit fontScale="92500" lnSpcReduction="10000"/>
          </a:bodyPr>
          <a:lstStyle/>
          <a:p>
            <a:pPr marL="0" indent="0">
              <a:buNone/>
            </a:pPr>
            <a:r>
              <a:rPr lang="en-US" sz="2600" cap="small" dirty="0">
                <a:solidFill>
                  <a:schemeClr val="bg1"/>
                </a:solidFill>
                <a:latin typeface="Gotham" panose="02000604030000020004" pitchFamily="50" charset="0"/>
              </a:rPr>
              <a:t>Quantitative</a:t>
            </a:r>
            <a:endParaRPr lang="en-US" sz="2600" cap="small" dirty="0" smtClean="0">
              <a:solidFill>
                <a:schemeClr val="bg1"/>
              </a:solidFill>
              <a:latin typeface="Gotham" panose="02000604030000020004" pitchFamily="50" charset="0"/>
            </a:endParaRPr>
          </a:p>
          <a:p>
            <a:r>
              <a:rPr lang="en-US" sz="2600" dirty="0" smtClean="0">
                <a:solidFill>
                  <a:schemeClr val="bg1"/>
                </a:solidFill>
                <a:latin typeface="Gotham" panose="02000604030000020004" pitchFamily="50" charset="0"/>
              </a:rPr>
              <a:t>Vital Statistics NYS</a:t>
            </a:r>
          </a:p>
          <a:p>
            <a:r>
              <a:rPr lang="en-US" sz="2600" dirty="0" smtClean="0">
                <a:solidFill>
                  <a:schemeClr val="bg1"/>
                </a:solidFill>
                <a:latin typeface="Gotham" panose="02000604030000020004" pitchFamily="50" charset="0"/>
              </a:rPr>
              <a:t>SPARCS</a:t>
            </a:r>
          </a:p>
          <a:p>
            <a:r>
              <a:rPr lang="en-US" sz="2600" dirty="0" smtClean="0">
                <a:solidFill>
                  <a:schemeClr val="bg1"/>
                </a:solidFill>
                <a:latin typeface="Gotham" panose="02000604030000020004" pitchFamily="50" charset="0"/>
              </a:rPr>
              <a:t>NYS Community Health Indicator Reports</a:t>
            </a:r>
          </a:p>
          <a:p>
            <a:r>
              <a:rPr lang="en-US" sz="2600" dirty="0" smtClean="0">
                <a:solidFill>
                  <a:schemeClr val="bg1"/>
                </a:solidFill>
                <a:latin typeface="Gotham" panose="02000604030000020004" pitchFamily="50" charset="0"/>
              </a:rPr>
              <a:t>American Fact Finder US Census Bureau</a:t>
            </a:r>
          </a:p>
          <a:p>
            <a:r>
              <a:rPr lang="en-US" sz="2600" dirty="0" smtClean="0">
                <a:solidFill>
                  <a:schemeClr val="bg1"/>
                </a:solidFill>
                <a:latin typeface="Gotham" panose="02000604030000020004" pitchFamily="50" charset="0"/>
              </a:rPr>
              <a:t>BRFSS from CDC</a:t>
            </a:r>
          </a:p>
          <a:p>
            <a:r>
              <a:rPr lang="en-US" sz="2600" dirty="0" smtClean="0">
                <a:solidFill>
                  <a:schemeClr val="bg1"/>
                </a:solidFill>
                <a:latin typeface="Gotham" panose="02000604030000020004" pitchFamily="50" charset="0"/>
              </a:rPr>
              <a:t>PQIs from AHRQ</a:t>
            </a:r>
          </a:p>
          <a:p>
            <a:r>
              <a:rPr lang="en-US" sz="2600" dirty="0" smtClean="0">
                <a:solidFill>
                  <a:schemeClr val="bg1"/>
                </a:solidFill>
                <a:latin typeface="Gotham" panose="02000604030000020004" pitchFamily="50" charset="0"/>
              </a:rPr>
              <a:t>Community Health</a:t>
            </a:r>
            <a:br>
              <a:rPr lang="en-US" sz="2600" dirty="0" smtClean="0">
                <a:solidFill>
                  <a:schemeClr val="bg1"/>
                </a:solidFill>
                <a:latin typeface="Gotham" panose="02000604030000020004" pitchFamily="50" charset="0"/>
              </a:rPr>
            </a:br>
            <a:r>
              <a:rPr lang="en-US" sz="2600" dirty="0" smtClean="0">
                <a:solidFill>
                  <a:schemeClr val="bg1"/>
                </a:solidFill>
                <a:latin typeface="Gotham" panose="02000604030000020004" pitchFamily="50" charset="0"/>
              </a:rPr>
              <a:t>Assessment Survey</a:t>
            </a:r>
            <a:endParaRPr lang="en-US" sz="2600" dirty="0">
              <a:latin typeface="Gotham" panose="02000604030000020004" pitchFamily="50" charset="0"/>
            </a:endParaRPr>
          </a:p>
        </p:txBody>
      </p:sp>
      <p:sp>
        <p:nvSpPr>
          <p:cNvPr id="4" name="Content Placeholder 3"/>
          <p:cNvSpPr>
            <a:spLocks noGrp="1"/>
          </p:cNvSpPr>
          <p:nvPr>
            <p:ph sz="half" idx="2"/>
          </p:nvPr>
        </p:nvSpPr>
        <p:spPr>
          <a:xfrm>
            <a:off x="5173714" y="1757691"/>
            <a:ext cx="5113815" cy="2888775"/>
          </a:xfrm>
        </p:spPr>
        <p:txBody>
          <a:bodyPr>
            <a:noAutofit/>
          </a:bodyPr>
          <a:lstStyle/>
          <a:p>
            <a:pPr marL="0" indent="0">
              <a:buNone/>
            </a:pPr>
            <a:r>
              <a:rPr lang="en-US" sz="2400" cap="small" dirty="0">
                <a:solidFill>
                  <a:schemeClr val="bg1"/>
                </a:solidFill>
                <a:latin typeface="Gotham" panose="02000604030000020004" pitchFamily="50" charset="0"/>
              </a:rPr>
              <a:t>Qualitative</a:t>
            </a:r>
          </a:p>
          <a:p>
            <a:r>
              <a:rPr lang="en-US" sz="2400" dirty="0" smtClean="0">
                <a:solidFill>
                  <a:schemeClr val="bg1"/>
                </a:solidFill>
                <a:latin typeface="Gotham" panose="02000604030000020004" pitchFamily="50" charset="0"/>
              </a:rPr>
              <a:t>CBO Summits</a:t>
            </a:r>
          </a:p>
          <a:p>
            <a:r>
              <a:rPr lang="en-US" sz="2400" dirty="0" smtClean="0">
                <a:solidFill>
                  <a:schemeClr val="bg1"/>
                </a:solidFill>
                <a:latin typeface="Gotham" panose="02000604030000020004" pitchFamily="50" charset="0"/>
              </a:rPr>
              <a:t>Focus Groups</a:t>
            </a:r>
          </a:p>
          <a:p>
            <a:r>
              <a:rPr lang="en-US" sz="2400" dirty="0" smtClean="0">
                <a:solidFill>
                  <a:schemeClr val="bg1"/>
                </a:solidFill>
                <a:latin typeface="Gotham" panose="02000604030000020004" pitchFamily="50" charset="0"/>
              </a:rPr>
              <a:t>CCHL Trainer/Participant</a:t>
            </a:r>
            <a:br>
              <a:rPr lang="en-US" sz="2400" dirty="0" smtClean="0">
                <a:solidFill>
                  <a:schemeClr val="bg1"/>
                </a:solidFill>
                <a:latin typeface="Gotham" panose="02000604030000020004" pitchFamily="50" charset="0"/>
              </a:rPr>
            </a:br>
            <a:r>
              <a:rPr lang="en-US" sz="2400" dirty="0" smtClean="0">
                <a:solidFill>
                  <a:schemeClr val="bg1"/>
                </a:solidFill>
                <a:latin typeface="Gotham" panose="02000604030000020004" pitchFamily="50" charset="0"/>
              </a:rPr>
              <a:t>Feedback</a:t>
            </a:r>
          </a:p>
          <a:p>
            <a:r>
              <a:rPr lang="en-US" sz="2400" dirty="0" smtClean="0">
                <a:solidFill>
                  <a:schemeClr val="bg1"/>
                </a:solidFill>
                <a:latin typeface="Gotham" panose="02000604030000020004" pitchFamily="50" charset="0"/>
              </a:rPr>
              <a:t>Collective Impact Think Tank</a:t>
            </a:r>
          </a:p>
          <a:p>
            <a:r>
              <a:rPr lang="en-US" sz="2400" dirty="0" smtClean="0">
                <a:solidFill>
                  <a:schemeClr val="bg1"/>
                </a:solidFill>
                <a:latin typeface="Gotham" panose="02000604030000020004" pitchFamily="50" charset="0"/>
              </a:rPr>
              <a:t>Bi-monthly meetings</a:t>
            </a:r>
          </a:p>
          <a:p>
            <a:pPr marL="0" indent="0">
              <a:buNone/>
            </a:pPr>
            <a:endParaRPr lang="en-US" sz="2400" dirty="0">
              <a:latin typeface="Gotham" panose="02000604030000020004" pitchFamily="50" charset="0"/>
            </a:endParaRPr>
          </a:p>
        </p:txBody>
      </p:sp>
      <p:sp>
        <p:nvSpPr>
          <p:cNvPr id="6" name="Rectangle 5"/>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8"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9" name="Straight Connector 8"/>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46640" y="6450414"/>
            <a:ext cx="625492" cy="369332"/>
          </a:xfrm>
          <a:prstGeom prst="rect">
            <a:avLst/>
          </a:prstGeom>
          <a:noFill/>
        </p:spPr>
        <p:txBody>
          <a:bodyPr wrap="none" rtlCol="0">
            <a:spAutoFit/>
          </a:bodyPr>
          <a:lstStyle/>
          <a:p>
            <a:r>
              <a:rPr lang="en-US" dirty="0">
                <a:solidFill>
                  <a:srgbClr val="3994A9"/>
                </a:solidFill>
              </a:rPr>
              <a:t>5</a:t>
            </a:r>
            <a:r>
              <a:rPr lang="en-US" dirty="0" smtClean="0">
                <a:solidFill>
                  <a:srgbClr val="3994A9"/>
                </a:solidFill>
              </a:rPr>
              <a:t>/11</a:t>
            </a:r>
            <a:endParaRPr lang="en-US" dirty="0">
              <a:solidFill>
                <a:srgbClr val="3994A9"/>
              </a:solidFill>
            </a:endParaRPr>
          </a:p>
        </p:txBody>
      </p:sp>
    </p:spTree>
    <p:extLst>
      <p:ext uri="{BB962C8B-B14F-4D97-AF65-F5344CB8AC3E}">
        <p14:creationId xmlns:p14="http://schemas.microsoft.com/office/powerpoint/2010/main" val="3109911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359" y="375285"/>
            <a:ext cx="10515600" cy="1325563"/>
          </a:xfrm>
        </p:spPr>
        <p:txBody>
          <a:bodyPr>
            <a:normAutofit/>
          </a:bodyPr>
          <a:lstStyle/>
          <a:p>
            <a:r>
              <a:rPr lang="en-US" sz="6000" dirty="0" smtClean="0">
                <a:solidFill>
                  <a:schemeClr val="bg1"/>
                </a:solidFill>
                <a:latin typeface="Calvert MT" pitchFamily="2" charset="0"/>
              </a:rPr>
              <a:t>Solutions-Oriented Mindset</a:t>
            </a:r>
            <a:endParaRPr lang="en-US" sz="6000" dirty="0">
              <a:solidFill>
                <a:schemeClr val="bg1"/>
              </a:solidFill>
              <a:latin typeface="Calvert MT" pitchFamily="2" charset="0"/>
            </a:endParaRPr>
          </a:p>
        </p:txBody>
      </p:sp>
      <p:sp>
        <p:nvSpPr>
          <p:cNvPr id="3" name="Content Placeholder 2"/>
          <p:cNvSpPr>
            <a:spLocks noGrp="1"/>
          </p:cNvSpPr>
          <p:nvPr>
            <p:ph idx="1"/>
          </p:nvPr>
        </p:nvSpPr>
        <p:spPr>
          <a:xfrm>
            <a:off x="817138" y="1796792"/>
            <a:ext cx="9487469" cy="3263577"/>
          </a:xfrm>
        </p:spPr>
        <p:txBody>
          <a:bodyPr>
            <a:normAutofit/>
          </a:bodyPr>
          <a:lstStyle/>
          <a:p>
            <a:r>
              <a:rPr lang="en-US" sz="2400" dirty="0" smtClean="0">
                <a:solidFill>
                  <a:schemeClr val="bg1"/>
                </a:solidFill>
                <a:latin typeface="Gotham" panose="02000604030000020004" pitchFamily="50" charset="0"/>
              </a:rPr>
              <a:t>Follow collective impact model</a:t>
            </a:r>
          </a:p>
          <a:p>
            <a:r>
              <a:rPr lang="en-US" sz="2400" dirty="0" smtClean="0">
                <a:solidFill>
                  <a:schemeClr val="bg1"/>
                </a:solidFill>
                <a:latin typeface="Gotham" panose="02000604030000020004" pitchFamily="50" charset="0"/>
              </a:rPr>
              <a:t>Leverage diverse partners</a:t>
            </a:r>
          </a:p>
          <a:p>
            <a:r>
              <a:rPr lang="en-US" sz="2400" dirty="0" smtClean="0">
                <a:solidFill>
                  <a:schemeClr val="bg1"/>
                </a:solidFill>
                <a:latin typeface="Gotham" panose="02000604030000020004" pitchFamily="50" charset="0"/>
              </a:rPr>
              <a:t>Foster linkages</a:t>
            </a:r>
          </a:p>
          <a:p>
            <a:r>
              <a:rPr lang="en-US" sz="2400" dirty="0" smtClean="0">
                <a:solidFill>
                  <a:schemeClr val="bg1"/>
                </a:solidFill>
                <a:latin typeface="Gotham" panose="02000604030000020004" pitchFamily="50" charset="0"/>
              </a:rPr>
              <a:t>Promote VBP concept</a:t>
            </a:r>
          </a:p>
          <a:p>
            <a:r>
              <a:rPr lang="en-US" sz="2400" dirty="0" smtClean="0">
                <a:solidFill>
                  <a:schemeClr val="bg1"/>
                </a:solidFill>
                <a:latin typeface="Gotham" panose="02000604030000020004" pitchFamily="50" charset="0"/>
              </a:rPr>
              <a:t>Eliminate redundancies</a:t>
            </a:r>
            <a:endParaRPr lang="en-US" sz="2400" dirty="0">
              <a:solidFill>
                <a:schemeClr val="bg1"/>
              </a:solidFill>
              <a:latin typeface="Gotham" panose="02000604030000020004" pitchFamily="50" charset="0"/>
            </a:endParaRPr>
          </a:p>
          <a:p>
            <a:r>
              <a:rPr lang="en-US" sz="2400" dirty="0" smtClean="0">
                <a:solidFill>
                  <a:schemeClr val="bg1"/>
                </a:solidFill>
                <a:latin typeface="Gotham" panose="02000604030000020004" pitchFamily="50" charset="0"/>
              </a:rPr>
              <a:t>Streamline practices</a:t>
            </a: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13" name="Straight Connector 12"/>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946640" y="6450414"/>
            <a:ext cx="625492" cy="369332"/>
          </a:xfrm>
          <a:prstGeom prst="rect">
            <a:avLst/>
          </a:prstGeom>
          <a:noFill/>
        </p:spPr>
        <p:txBody>
          <a:bodyPr wrap="none" rtlCol="0">
            <a:spAutoFit/>
          </a:bodyPr>
          <a:lstStyle/>
          <a:p>
            <a:r>
              <a:rPr lang="en-US" dirty="0" smtClean="0">
                <a:solidFill>
                  <a:srgbClr val="3994A9"/>
                </a:solidFill>
              </a:rPr>
              <a:t>6/11</a:t>
            </a:r>
            <a:endParaRPr lang="en-US" dirty="0">
              <a:solidFill>
                <a:srgbClr val="3994A9"/>
              </a:solidFill>
            </a:endParaRPr>
          </a:p>
        </p:txBody>
      </p:sp>
    </p:spTree>
    <p:extLst>
      <p:ext uri="{BB962C8B-B14F-4D97-AF65-F5344CB8AC3E}">
        <p14:creationId xmlns:p14="http://schemas.microsoft.com/office/powerpoint/2010/main" val="4240391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chemeClr val="bg1"/>
                </a:solidFill>
                <a:latin typeface="Calvert MT"/>
              </a:rPr>
              <a:t>Highlights: Projects and Activities</a:t>
            </a:r>
            <a:endParaRPr lang="en-US" sz="4800" dirty="0">
              <a:solidFill>
                <a:schemeClr val="bg1"/>
              </a:solidFill>
              <a:latin typeface="Calvert MT"/>
            </a:endParaRPr>
          </a:p>
        </p:txBody>
      </p:sp>
      <p:sp>
        <p:nvSpPr>
          <p:cNvPr id="3" name="Content Placeholder 2"/>
          <p:cNvSpPr>
            <a:spLocks noGrp="1"/>
          </p:cNvSpPr>
          <p:nvPr>
            <p:ph idx="1"/>
          </p:nvPr>
        </p:nvSpPr>
        <p:spPr>
          <a:xfrm>
            <a:off x="838200" y="1825625"/>
            <a:ext cx="11648440" cy="4351338"/>
          </a:xfrm>
        </p:spPr>
        <p:txBody>
          <a:bodyPr>
            <a:noAutofit/>
          </a:bodyPr>
          <a:lstStyle/>
          <a:p>
            <a:r>
              <a:rPr lang="en-US" sz="2400" dirty="0" smtClean="0">
                <a:solidFill>
                  <a:schemeClr val="bg1"/>
                </a:solidFill>
                <a:latin typeface="Gotham" panose="02000604030000020004" pitchFamily="50" charset="0"/>
              </a:rPr>
              <a:t>Cultural Competency/Health Literacy </a:t>
            </a:r>
          </a:p>
          <a:p>
            <a:r>
              <a:rPr lang="en-US" sz="2400" dirty="0" smtClean="0">
                <a:solidFill>
                  <a:schemeClr val="bg1"/>
                </a:solidFill>
                <a:latin typeface="Gotham" panose="02000604030000020004" pitchFamily="50" charset="0"/>
              </a:rPr>
              <a:t>Topic-specific Quarterly Data Reports – Physical Activity Q1</a:t>
            </a:r>
          </a:p>
          <a:p>
            <a:r>
              <a:rPr lang="en-US" sz="2400" dirty="0" smtClean="0">
                <a:solidFill>
                  <a:schemeClr val="bg1"/>
                </a:solidFill>
                <a:latin typeface="Gotham" panose="02000604030000020004" pitchFamily="50" charset="0"/>
              </a:rPr>
              <a:t>DSRIP </a:t>
            </a:r>
            <a:r>
              <a:rPr lang="en-US" sz="2400" dirty="0">
                <a:solidFill>
                  <a:schemeClr val="bg1"/>
                </a:solidFill>
                <a:latin typeface="Gotham" panose="02000604030000020004" pitchFamily="50" charset="0"/>
              </a:rPr>
              <a:t>support </a:t>
            </a:r>
            <a:r>
              <a:rPr lang="en-US" sz="2400" dirty="0" smtClean="0">
                <a:solidFill>
                  <a:schemeClr val="bg1"/>
                </a:solidFill>
                <a:latin typeface="Gotham" panose="02000604030000020004" pitchFamily="50" charset="0"/>
              </a:rPr>
              <a:t>- NQP </a:t>
            </a:r>
            <a:r>
              <a:rPr lang="en-US" sz="2400" dirty="0">
                <a:solidFill>
                  <a:schemeClr val="bg1"/>
                </a:solidFill>
                <a:latin typeface="Gotham" panose="02000604030000020004" pitchFamily="50" charset="0"/>
              </a:rPr>
              <a:t>and Suffolk Care Collaborative</a:t>
            </a:r>
          </a:p>
          <a:p>
            <a:r>
              <a:rPr lang="en-US" sz="2400" dirty="0">
                <a:solidFill>
                  <a:schemeClr val="bg1"/>
                </a:solidFill>
                <a:latin typeface="Gotham" panose="02000604030000020004" pitchFamily="50" charset="0"/>
              </a:rPr>
              <a:t>Mental Health First Aid </a:t>
            </a:r>
            <a:r>
              <a:rPr lang="en-US" sz="2400" dirty="0" smtClean="0">
                <a:solidFill>
                  <a:schemeClr val="bg1"/>
                </a:solidFill>
                <a:latin typeface="Gotham" panose="02000604030000020004" pitchFamily="50" charset="0"/>
              </a:rPr>
              <a:t>Trainings</a:t>
            </a:r>
            <a:endParaRPr lang="en-US" sz="2400" dirty="0">
              <a:solidFill>
                <a:schemeClr val="bg1"/>
              </a:solidFill>
              <a:latin typeface="Gotham" panose="02000604030000020004" pitchFamily="50" charset="0"/>
            </a:endParaRPr>
          </a:p>
          <a:p>
            <a:r>
              <a:rPr lang="en-US" sz="2400" dirty="0" smtClean="0">
                <a:solidFill>
                  <a:schemeClr val="bg1"/>
                </a:solidFill>
                <a:latin typeface="Gotham" panose="02000604030000020004" pitchFamily="50" charset="0"/>
              </a:rPr>
              <a:t>Are </a:t>
            </a:r>
            <a:r>
              <a:rPr lang="en-US" sz="2400" dirty="0">
                <a:solidFill>
                  <a:schemeClr val="bg1"/>
                </a:solidFill>
                <a:latin typeface="Gotham" panose="02000604030000020004" pitchFamily="50" charset="0"/>
              </a:rPr>
              <a:t>You Ready, Feet?™ Initiative </a:t>
            </a:r>
            <a:endParaRPr lang="en-US" sz="2400" dirty="0" smtClean="0">
              <a:solidFill>
                <a:schemeClr val="bg1"/>
              </a:solidFill>
              <a:latin typeface="Gotham" panose="02000604030000020004" pitchFamily="50" charset="0"/>
            </a:endParaRPr>
          </a:p>
          <a:p>
            <a:r>
              <a:rPr lang="en-US" sz="2400" dirty="0" smtClean="0">
                <a:solidFill>
                  <a:schemeClr val="bg1"/>
                </a:solidFill>
                <a:latin typeface="Gotham" panose="02000604030000020004" pitchFamily="50" charset="0"/>
              </a:rPr>
              <a:t>Focus </a:t>
            </a:r>
            <a:r>
              <a:rPr lang="en-US" sz="2400" dirty="0">
                <a:solidFill>
                  <a:schemeClr val="bg1"/>
                </a:solidFill>
                <a:latin typeface="Gotham" panose="02000604030000020004" pitchFamily="50" charset="0"/>
              </a:rPr>
              <a:t>Groups/Town Halls/Community Outreach Sessions</a:t>
            </a:r>
          </a:p>
          <a:p>
            <a:r>
              <a:rPr lang="en-US" sz="2400" dirty="0">
                <a:solidFill>
                  <a:schemeClr val="bg1"/>
                </a:solidFill>
                <a:latin typeface="Gotham" panose="02000604030000020004" pitchFamily="50" charset="0"/>
              </a:rPr>
              <a:t>Chronic Disease Self Management Program </a:t>
            </a:r>
            <a:r>
              <a:rPr lang="en-US" sz="2400" dirty="0" smtClean="0">
                <a:solidFill>
                  <a:schemeClr val="bg1"/>
                </a:solidFill>
                <a:latin typeface="Gotham" panose="02000604030000020004" pitchFamily="50" charset="0"/>
              </a:rPr>
              <a:t>promotion</a:t>
            </a:r>
          </a:p>
          <a:p>
            <a:r>
              <a:rPr lang="en-US" sz="2400" dirty="0" smtClean="0">
                <a:solidFill>
                  <a:schemeClr val="bg1"/>
                </a:solidFill>
                <a:latin typeface="Gotham" panose="02000604030000020004" pitchFamily="50" charset="0"/>
              </a:rPr>
              <a:t>Long Island Library </a:t>
            </a:r>
            <a:r>
              <a:rPr lang="en-US" sz="2400" dirty="0">
                <a:solidFill>
                  <a:schemeClr val="bg1"/>
                </a:solidFill>
                <a:latin typeface="Gotham" panose="02000604030000020004" pitchFamily="50" charset="0"/>
              </a:rPr>
              <a:t>Asset Mapping </a:t>
            </a:r>
            <a:endParaRPr lang="en-US" sz="2400" dirty="0" smtClean="0">
              <a:solidFill>
                <a:schemeClr val="bg1"/>
              </a:solidFill>
              <a:latin typeface="Gotham" panose="02000604030000020004" pitchFamily="50" charset="0"/>
            </a:endParaRPr>
          </a:p>
          <a:p>
            <a:r>
              <a:rPr lang="en-US" sz="2400" dirty="0" smtClean="0">
                <a:solidFill>
                  <a:schemeClr val="bg1"/>
                </a:solidFill>
                <a:latin typeface="Gotham" panose="02000604030000020004" pitchFamily="50" charset="0"/>
              </a:rPr>
              <a:t>Nassau County Pedestrian/Bicycle Safety Education Program</a:t>
            </a:r>
            <a:endParaRPr lang="en-US" sz="2400" dirty="0">
              <a:latin typeface="Gotham" panose="02000604030000020004" pitchFamily="50" charset="0"/>
            </a:endParaRPr>
          </a:p>
        </p:txBody>
      </p:sp>
      <p:sp>
        <p:nvSpPr>
          <p:cNvPr id="5" name="Rectangle 4"/>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7"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46640" y="6450414"/>
            <a:ext cx="625492" cy="369332"/>
          </a:xfrm>
          <a:prstGeom prst="rect">
            <a:avLst/>
          </a:prstGeom>
          <a:noFill/>
        </p:spPr>
        <p:txBody>
          <a:bodyPr wrap="none" rtlCol="0">
            <a:spAutoFit/>
          </a:bodyPr>
          <a:lstStyle/>
          <a:p>
            <a:r>
              <a:rPr lang="en-US" dirty="0">
                <a:solidFill>
                  <a:srgbClr val="3994A9"/>
                </a:solidFill>
              </a:rPr>
              <a:t>7</a:t>
            </a:r>
            <a:r>
              <a:rPr lang="en-US" dirty="0" smtClean="0">
                <a:solidFill>
                  <a:srgbClr val="3994A9"/>
                </a:solidFill>
              </a:rPr>
              <a:t>/11</a:t>
            </a:r>
            <a:endParaRPr lang="en-US" dirty="0">
              <a:solidFill>
                <a:srgbClr val="3994A9"/>
              </a:solidFill>
            </a:endParaRPr>
          </a:p>
        </p:txBody>
      </p:sp>
    </p:spTree>
    <p:extLst>
      <p:ext uri="{BB962C8B-B14F-4D97-AF65-F5344CB8AC3E}">
        <p14:creationId xmlns:p14="http://schemas.microsoft.com/office/powerpoint/2010/main" val="3972698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838200" y="1484026"/>
            <a:ext cx="192024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2559" y="-14184"/>
            <a:ext cx="8889145" cy="6868885"/>
          </a:xfrm>
          <a:prstGeom prst="rect">
            <a:avLst/>
          </a:prstGeom>
        </p:spPr>
      </p:pic>
      <p:sp>
        <p:nvSpPr>
          <p:cNvPr id="5" name="Rectangle 4"/>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7"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sp>
        <p:nvSpPr>
          <p:cNvPr id="9" name="Title 1"/>
          <p:cNvSpPr>
            <a:spLocks noGrp="1"/>
          </p:cNvSpPr>
          <p:nvPr>
            <p:ph type="title"/>
          </p:nvPr>
        </p:nvSpPr>
        <p:spPr>
          <a:xfrm>
            <a:off x="838200" y="365125"/>
            <a:ext cx="10515600" cy="1325563"/>
          </a:xfrm>
        </p:spPr>
        <p:txBody>
          <a:bodyPr>
            <a:noAutofit/>
          </a:bodyPr>
          <a:lstStyle/>
          <a:p>
            <a:r>
              <a:rPr lang="en-US" sz="4800" dirty="0" smtClean="0">
                <a:solidFill>
                  <a:schemeClr val="bg1"/>
                </a:solidFill>
                <a:latin typeface="Calvert MT"/>
              </a:rPr>
              <a:t>PQIs</a:t>
            </a:r>
            <a:endParaRPr lang="en-US" sz="4800" dirty="0">
              <a:solidFill>
                <a:schemeClr val="bg1"/>
              </a:solidFill>
              <a:latin typeface="Calvert MT"/>
            </a:endParaRPr>
          </a:p>
        </p:txBody>
      </p:sp>
      <p:sp>
        <p:nvSpPr>
          <p:cNvPr id="13" name="Content Placeholder 2"/>
          <p:cNvSpPr>
            <a:spLocks noGrp="1"/>
          </p:cNvSpPr>
          <p:nvPr>
            <p:ph idx="1"/>
          </p:nvPr>
        </p:nvSpPr>
        <p:spPr>
          <a:xfrm>
            <a:off x="838199" y="1825625"/>
            <a:ext cx="2364359" cy="4351338"/>
          </a:xfrm>
        </p:spPr>
        <p:txBody>
          <a:bodyPr>
            <a:noAutofit/>
          </a:bodyPr>
          <a:lstStyle/>
          <a:p>
            <a:pPr marL="0" indent="0">
              <a:buNone/>
            </a:pPr>
            <a:r>
              <a:rPr lang="en-US" sz="1800" dirty="0" smtClean="0">
                <a:solidFill>
                  <a:schemeClr val="bg1"/>
                </a:solidFill>
                <a:latin typeface="Gotham" panose="02000604030000020004" pitchFamily="50" charset="0"/>
              </a:rPr>
              <a:t>Prevention </a:t>
            </a:r>
            <a:r>
              <a:rPr lang="en-US" sz="1800" dirty="0">
                <a:solidFill>
                  <a:schemeClr val="bg1"/>
                </a:solidFill>
                <a:latin typeface="Gotham" panose="02000604030000020004" pitchFamily="50" charset="0"/>
              </a:rPr>
              <a:t>Quality Indicators, or </a:t>
            </a:r>
            <a:r>
              <a:rPr lang="en-US" sz="1800" dirty="0" smtClean="0">
                <a:solidFill>
                  <a:schemeClr val="bg1"/>
                </a:solidFill>
                <a:latin typeface="Gotham" panose="02000604030000020004" pitchFamily="50" charset="0"/>
              </a:rPr>
              <a:t>PQIs</a:t>
            </a:r>
            <a:r>
              <a:rPr lang="en-US" sz="1800" dirty="0">
                <a:solidFill>
                  <a:schemeClr val="bg1"/>
                </a:solidFill>
                <a:latin typeface="Gotham" panose="02000604030000020004" pitchFamily="50" charset="0"/>
              </a:rPr>
              <a:t>, are a set of measures that can be used with hospital inpatient discharge data to identify quality of care for "ambulatory care sensitive conditions."</a:t>
            </a:r>
          </a:p>
        </p:txBody>
      </p:sp>
    </p:spTree>
    <p:extLst>
      <p:ext uri="{BB962C8B-B14F-4D97-AF65-F5344CB8AC3E}">
        <p14:creationId xmlns:p14="http://schemas.microsoft.com/office/powerpoint/2010/main" val="237635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bg1"/>
                </a:solidFill>
                <a:latin typeface="Calvert MT"/>
              </a:rPr>
              <a:t>Takeaways</a:t>
            </a:r>
            <a:endParaRPr lang="en-US" sz="6000" dirty="0">
              <a:solidFill>
                <a:schemeClr val="bg1"/>
              </a:solidFill>
              <a:latin typeface="Calvert MT"/>
            </a:endParaRPr>
          </a:p>
        </p:txBody>
      </p:sp>
      <p:sp>
        <p:nvSpPr>
          <p:cNvPr id="3" name="Content Placeholder 2"/>
          <p:cNvSpPr>
            <a:spLocks noGrp="1"/>
          </p:cNvSpPr>
          <p:nvPr>
            <p:ph idx="1"/>
          </p:nvPr>
        </p:nvSpPr>
        <p:spPr>
          <a:xfrm>
            <a:off x="836519" y="1884139"/>
            <a:ext cx="10515600" cy="4351338"/>
          </a:xfrm>
        </p:spPr>
        <p:txBody>
          <a:bodyPr>
            <a:normAutofit/>
          </a:bodyPr>
          <a:lstStyle/>
          <a:p>
            <a:pPr marL="0" indent="0">
              <a:buNone/>
            </a:pPr>
            <a:r>
              <a:rPr lang="en-US" sz="2400" dirty="0" smtClean="0">
                <a:solidFill>
                  <a:schemeClr val="bg1"/>
                </a:solidFill>
                <a:latin typeface="Gotham" panose="02000604030000020004" pitchFamily="50" charset="0"/>
              </a:rPr>
              <a:t>Funded by the PHIP, the Long </a:t>
            </a:r>
            <a:r>
              <a:rPr lang="en-US" sz="2400" dirty="0">
                <a:solidFill>
                  <a:schemeClr val="bg1"/>
                </a:solidFill>
                <a:latin typeface="Gotham" panose="02000604030000020004" pitchFamily="50" charset="0"/>
              </a:rPr>
              <a:t>Island Health </a:t>
            </a:r>
            <a:r>
              <a:rPr lang="en-US" sz="2400" dirty="0" smtClean="0">
                <a:solidFill>
                  <a:schemeClr val="bg1"/>
                </a:solidFill>
                <a:latin typeface="Gotham" panose="02000604030000020004" pitchFamily="50" charset="0"/>
              </a:rPr>
              <a:t>Collaborative is</a:t>
            </a:r>
            <a:endParaRPr lang="en-US" sz="2400" dirty="0">
              <a:solidFill>
                <a:schemeClr val="bg1"/>
              </a:solidFill>
              <a:latin typeface="Gotham" panose="02000604030000020004" pitchFamily="50" charset="0"/>
            </a:endParaRPr>
          </a:p>
          <a:p>
            <a:pPr marL="0" indent="0">
              <a:buNone/>
            </a:pPr>
            <a:endParaRPr lang="en-US" dirty="0" smtClean="0">
              <a:solidFill>
                <a:schemeClr val="bg1"/>
              </a:solidFill>
              <a:latin typeface="Gotham" panose="02000604030000020004" pitchFamily="50" charset="0"/>
            </a:endParaRPr>
          </a:p>
          <a:p>
            <a:r>
              <a:rPr lang="en-US" dirty="0" smtClean="0">
                <a:solidFill>
                  <a:schemeClr val="bg1"/>
                </a:solidFill>
                <a:latin typeface="Gotham" panose="02000604030000020004" pitchFamily="50" charset="0"/>
              </a:rPr>
              <a:t>a data resource organizer and analyzer</a:t>
            </a:r>
          </a:p>
          <a:p>
            <a:r>
              <a:rPr lang="en-US" dirty="0" smtClean="0">
                <a:solidFill>
                  <a:schemeClr val="bg1"/>
                </a:solidFill>
                <a:latin typeface="Gotham" panose="02000604030000020004" pitchFamily="50" charset="0"/>
              </a:rPr>
              <a:t>the core of population health coordination</a:t>
            </a:r>
          </a:p>
          <a:p>
            <a:r>
              <a:rPr lang="en-US" dirty="0" smtClean="0">
                <a:solidFill>
                  <a:schemeClr val="bg1"/>
                </a:solidFill>
                <a:latin typeface="Gotham" panose="02000604030000020004" pitchFamily="50" charset="0"/>
              </a:rPr>
              <a:t>a constituent connector</a:t>
            </a:r>
          </a:p>
          <a:p>
            <a:pPr marL="0" indent="0">
              <a:buNone/>
            </a:pPr>
            <a:endParaRPr lang="en-US" dirty="0" smtClean="0">
              <a:solidFill>
                <a:schemeClr val="bg1"/>
              </a:solidFill>
              <a:latin typeface="Gotham" panose="02000604030000020004" pitchFamily="50" charset="0"/>
            </a:endParaRPr>
          </a:p>
          <a:p>
            <a:pPr marL="0" indent="0">
              <a:buNone/>
            </a:pPr>
            <a:r>
              <a:rPr lang="en-US" i="1" dirty="0" smtClean="0">
                <a:solidFill>
                  <a:schemeClr val="bg1"/>
                </a:solidFill>
                <a:latin typeface="Gotham" panose="02000604030000020004" pitchFamily="50" charset="0"/>
              </a:rPr>
              <a:t>All healthcare is local</a:t>
            </a:r>
          </a:p>
          <a:p>
            <a:pPr marL="0" indent="0">
              <a:buNone/>
            </a:pPr>
            <a:r>
              <a:rPr lang="en-US" dirty="0" smtClean="0">
                <a:latin typeface="Gotham" panose="02000604030000020004" pitchFamily="50" charset="0"/>
              </a:rPr>
              <a:t> </a:t>
            </a:r>
            <a:endParaRPr lang="en-US" dirty="0">
              <a:latin typeface="Gotham" panose="02000604030000020004" pitchFamily="50"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7" name="Straight Connector 6"/>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838199" y="1825625"/>
            <a:ext cx="8630921" cy="1283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bg1"/>
              </a:solidFill>
              <a:latin typeface="Gotham" panose="02000604030000020004" pitchFamily="50" charset="0"/>
            </a:endParaRPr>
          </a:p>
        </p:txBody>
      </p:sp>
      <p:sp>
        <p:nvSpPr>
          <p:cNvPr id="9" name="TextBox 8"/>
          <p:cNvSpPr txBox="1"/>
          <p:nvPr/>
        </p:nvSpPr>
        <p:spPr>
          <a:xfrm>
            <a:off x="9946640" y="6450414"/>
            <a:ext cx="742511" cy="369332"/>
          </a:xfrm>
          <a:prstGeom prst="rect">
            <a:avLst/>
          </a:prstGeom>
          <a:noFill/>
        </p:spPr>
        <p:txBody>
          <a:bodyPr wrap="none" rtlCol="0">
            <a:spAutoFit/>
          </a:bodyPr>
          <a:lstStyle/>
          <a:p>
            <a:r>
              <a:rPr lang="en-US" dirty="0" smtClean="0">
                <a:solidFill>
                  <a:srgbClr val="3994A9"/>
                </a:solidFill>
              </a:rPr>
              <a:t>10/11</a:t>
            </a:r>
            <a:endParaRPr lang="en-US" dirty="0">
              <a:solidFill>
                <a:srgbClr val="3994A9"/>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5602" y="2981960"/>
            <a:ext cx="3126517" cy="3126517"/>
          </a:xfrm>
          <a:prstGeom prst="rect">
            <a:avLst/>
          </a:prstGeom>
        </p:spPr>
      </p:pic>
    </p:spTree>
    <p:extLst>
      <p:ext uri="{BB962C8B-B14F-4D97-AF65-F5344CB8AC3E}">
        <p14:creationId xmlns:p14="http://schemas.microsoft.com/office/powerpoint/2010/main" val="2004909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D9EA9168-6380-4A4B-BAFC-B25283423917}" vid="{0C9C84E2-3894-4729-A5AA-B2F6D66ADA7D}"/>
    </a:ext>
  </a:extLst>
</a:theme>
</file>

<file path=ppt/theme/theme2.xml><?xml version="1.0" encoding="utf-8"?>
<a:theme xmlns:a="http://schemas.openxmlformats.org/drawingml/2006/main" name="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LIHC theme</Template>
  <TotalTime>343</TotalTime>
  <Words>1042</Words>
  <Application>Microsoft Office PowerPoint</Application>
  <PresentationFormat>Widescreen</PresentationFormat>
  <Paragraphs>102</Paragraphs>
  <Slides>10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Calibri</vt:lpstr>
      <vt:lpstr>Courier New</vt:lpstr>
      <vt:lpstr>Wingdings</vt:lpstr>
      <vt:lpstr>Helvetica</vt:lpstr>
      <vt:lpstr>Arial</vt:lpstr>
      <vt:lpstr>Calibri Light</vt:lpstr>
      <vt:lpstr>ＭＳ Ｐゴシック</vt:lpstr>
      <vt:lpstr>Gotham</vt:lpstr>
      <vt:lpstr>Calvert MT</vt:lpstr>
      <vt:lpstr>Office Theme</vt:lpstr>
      <vt:lpstr>4_Suffolk Care Collaborative</vt:lpstr>
      <vt:lpstr>PowerPoint Presentation</vt:lpstr>
      <vt:lpstr>Refresh and Reset: a Timeline</vt:lpstr>
      <vt:lpstr>PowerPoint Presentation</vt:lpstr>
      <vt:lpstr>PowerPoint Presentation</vt:lpstr>
      <vt:lpstr>PowerPoint Presentation</vt:lpstr>
      <vt:lpstr>Solutions-Oriented Mindset</vt:lpstr>
      <vt:lpstr>Highlights: Projects and Activities</vt:lpstr>
      <vt:lpstr>PQIs</vt:lpstr>
      <vt:lpstr>Takeaways</vt:lpstr>
      <vt:lpstr>Get in touch</vt:lpstr>
    </vt:vector>
  </TitlesOfParts>
  <Company>Healthcare Association of New York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Whitehead</dc:creator>
  <cp:lastModifiedBy>Kimberly Whitehead</cp:lastModifiedBy>
  <cp:revision>72</cp:revision>
  <cp:lastPrinted>2018-05-17T19:06:18Z</cp:lastPrinted>
  <dcterms:created xsi:type="dcterms:W3CDTF">2018-02-13T19:49:59Z</dcterms:created>
  <dcterms:modified xsi:type="dcterms:W3CDTF">2018-05-29T18:26:54Z</dcterms:modified>
</cp:coreProperties>
</file>